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98" r:id="rId5"/>
    <p:sldId id="283" r:id="rId6"/>
    <p:sldId id="297" r:id="rId7"/>
    <p:sldId id="292" r:id="rId8"/>
    <p:sldId id="293" r:id="rId9"/>
    <p:sldId id="299" r:id="rId10"/>
    <p:sldId id="284" r:id="rId11"/>
    <p:sldId id="300" r:id="rId12"/>
    <p:sldId id="301" r:id="rId13"/>
    <p:sldId id="302" r:id="rId14"/>
    <p:sldId id="295" r:id="rId15"/>
    <p:sldId id="303" r:id="rId16"/>
    <p:sldId id="304" r:id="rId17"/>
    <p:sldId id="285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12" autoAdjust="0"/>
  </p:normalViewPr>
  <p:slideViewPr>
    <p:cSldViewPr snapToGrid="0">
      <p:cViewPr varScale="1">
        <p:scale>
          <a:sx n="85" d="100"/>
          <a:sy n="85" d="100"/>
        </p:scale>
        <p:origin x="174" y="72"/>
      </p:cViewPr>
      <p:guideLst/>
    </p:cSldViewPr>
  </p:slideViewPr>
  <p:outlineViewPr>
    <p:cViewPr>
      <p:scale>
        <a:sx n="33" d="100"/>
        <a:sy n="33" d="100"/>
      </p:scale>
      <p:origin x="0" y="-94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11/24/2021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er Slid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/>
          <a:lstStyle>
            <a:lvl1pPr algn="r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307689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815037"/>
            <a:ext cx="5472000" cy="337696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308214"/>
            <a:ext cx="5472000" cy="358775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812214"/>
            <a:ext cx="5472113" cy="3379036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Rectangle 9" descr="Accent block left">
            <a:extLst>
              <a:ext uri="{FF2B5EF4-FFF2-40B4-BE49-F238E27FC236}">
                <a16:creationId xmlns:a16="http://schemas.microsoft.com/office/drawing/2014/main" id="{BBC0CAF5-0DE6-4BEA-824E-124A54A76A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 descr="Accent bar right&#10;">
            <a:extLst>
              <a:ext uri="{FF2B5EF4-FFF2-40B4-BE49-F238E27FC236}">
                <a16:creationId xmlns:a16="http://schemas.microsoft.com/office/drawing/2014/main" id="{ED008080-B2F5-441A-8B15-30AE86BBF9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299887" y="2100317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Thank You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57760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4B95064-E6BF-43CD-ACBD-6363E8D9B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114627"/>
            <a:ext cx="5956300" cy="1095056"/>
          </a:xfrm>
          <a:solidFill>
            <a:schemeClr val="tx1">
              <a:alpha val="80000"/>
            </a:schemeClr>
          </a:solidFill>
        </p:spPr>
        <p:txBody>
          <a:bodyPr vert="horz" lIns="252000" tIns="180000" rIns="180000" bIns="180000" rtlCol="0">
            <a:noAutofit/>
          </a:bodyPr>
          <a:lstStyle>
            <a:lvl1pPr marL="0" indent="0" algn="l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266700" lvl="0" indent="-26670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563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08000"/>
            <a:ext cx="11328000" cy="5183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620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1E0B79-3CC8-4DCF-8AEC-AC43BC9A3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86" y="1007250"/>
            <a:ext cx="5460114" cy="5169713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5546508-E26C-46CD-8939-D20E71BF4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999" y="1007250"/>
            <a:ext cx="5448115" cy="5169713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1555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1016231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 descr="Accent bar right&#10;">
            <a:extLst>
              <a:ext uri="{FF2B5EF4-FFF2-40B4-BE49-F238E27FC236}">
                <a16:creationId xmlns:a16="http://schemas.microsoft.com/office/drawing/2014/main" id="{3E8A46E0-47C2-4441-B7DD-F621A80F1F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299887" y="1016231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902C307-6561-4E11-9899-1F34830AE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4128"/>
            <a:ext cx="5448115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D73439B-6B1B-47C5-B2B0-409015FB3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2086" y="1224128"/>
            <a:ext cx="5447914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12AC6878-44C6-4445-A225-70C0DC482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9886" y="1955731"/>
            <a:ext cx="5447914" cy="4233932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D675DA8-374F-4915-973A-53612A41F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1943031"/>
            <a:ext cx="5447914" cy="4246632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25315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5B68CA9-AC4C-4D15-9BA1-A9F1AC56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9B24D8A-D8A5-4F57-A260-A4CF75FC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1432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E50A411-2E68-4F4D-B4BC-62E87C633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2FBF39A8-0BD5-48FD-9993-F595D4F72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0633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3A426-6D4A-4D91-ACD6-A2C25BAE4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4370" y="2033588"/>
            <a:ext cx="8863262" cy="2790825"/>
          </a:xfrm>
        </p:spPr>
        <p:txBody>
          <a:bodyPr anchor="ctr"/>
          <a:lstStyle>
            <a:lvl1pPr marL="0" indent="0" algn="ctr">
              <a:buNone/>
              <a:defRPr sz="6000"/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243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043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>
              <a:lnSpc>
                <a:spcPts val="1000"/>
              </a:lnSpc>
            </a:pPr>
            <a:r>
              <a:rPr lang="en-US" sz="2500" b="1" i="0" spc="-100" baseline="0" noProof="0" dirty="0">
                <a:solidFill>
                  <a:schemeClr val="accent1"/>
                </a:solidFill>
                <a:latin typeface="+mj-lt"/>
              </a:rPr>
              <a:t>TREY</a:t>
            </a:r>
            <a:r>
              <a:rPr lang="en-US" sz="1600" b="1" i="0" spc="-100" baseline="0" noProof="0" dirty="0">
                <a:solidFill>
                  <a:schemeClr val="accent1"/>
                </a:solidFill>
                <a:latin typeface="+mj-lt"/>
              </a:rPr>
              <a:t> </a:t>
            </a:r>
            <a:br>
              <a:rPr lang="en-US" sz="1600" b="1" i="0" spc="-100" baseline="0" noProof="0" dirty="0">
                <a:solidFill>
                  <a:schemeClr val="accent1"/>
                </a:solidFill>
                <a:latin typeface="+mj-lt"/>
              </a:rPr>
            </a:br>
            <a:r>
              <a:rPr lang="en-US" sz="1200" b="0" i="0" spc="14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3" r:id="rId18"/>
    <p:sldLayoutId id="2147483674" r:id="rId19"/>
    <p:sldLayoutId id="2147483654" r:id="rId20"/>
    <p:sldLayoutId id="2147483655" r:id="rId21"/>
    <p:sldLayoutId id="2147483675" r:id="rId22"/>
    <p:sldLayoutId id="2147483672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yrdsb.ca/schools/louishonorefrechette.ps/SchoolCouncil/Pages/Documents-and-Information.aspx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Hands coming together in circle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/>
          <a:lstStyle/>
          <a:p>
            <a:r>
              <a:rPr lang="en-US" dirty="0" smtClean="0"/>
              <a:t>LHF Council Meeting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/>
          <a:lstStyle/>
          <a:p>
            <a:r>
              <a:rPr lang="en-US" dirty="0" smtClean="0"/>
              <a:t>November 22,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000" y="2925029"/>
            <a:ext cx="5472000" cy="198003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Principal</a:t>
            </a:r>
            <a:r>
              <a:rPr lang="en-US" dirty="0" smtClean="0"/>
              <a:t> – Arin Otis</a:t>
            </a:r>
          </a:p>
          <a:p>
            <a:pPr marL="0" indent="0">
              <a:buNone/>
            </a:pPr>
            <a:r>
              <a:rPr lang="en-US" b="1" dirty="0" smtClean="0"/>
              <a:t>Vice-Principal</a:t>
            </a:r>
            <a:r>
              <a:rPr lang="en-US" dirty="0" smtClean="0"/>
              <a:t> – Angie </a:t>
            </a:r>
            <a:r>
              <a:rPr lang="en-US" dirty="0" err="1" smtClean="0"/>
              <a:t>Herdman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School Secretary </a:t>
            </a:r>
            <a:r>
              <a:rPr lang="en-US" dirty="0" smtClean="0"/>
              <a:t>– Rose </a:t>
            </a:r>
            <a:r>
              <a:rPr lang="en-US" dirty="0" err="1" smtClean="0"/>
              <a:t>Apa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Chair</a:t>
            </a:r>
            <a:r>
              <a:rPr lang="en-US" dirty="0" smtClean="0"/>
              <a:t> – Yana Peregudina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Placeholder 8" descr="Handing touching mobile phone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348588" y="3688075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00" y="809898"/>
            <a:ext cx="5664000" cy="1287054"/>
          </a:xfrm>
        </p:spPr>
        <p:txBody>
          <a:bodyPr/>
          <a:lstStyle/>
          <a:p>
            <a:pPr algn="ctr"/>
            <a:r>
              <a:rPr lang="en-US" dirty="0" smtClean="0"/>
              <a:t>Welcome Parents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44000" y="4904373"/>
            <a:ext cx="5856000" cy="816619"/>
          </a:xfrm>
        </p:spPr>
        <p:txBody>
          <a:bodyPr/>
          <a:lstStyle/>
          <a:p>
            <a:pPr algn="l"/>
            <a:r>
              <a:rPr lang="en-US" sz="2000" b="1" dirty="0" smtClean="0"/>
              <a:t>Parents Introduction: Name &amp; Child(</a:t>
            </a:r>
            <a:r>
              <a:rPr lang="en-US" sz="2000" b="1" dirty="0" err="1" smtClean="0"/>
              <a:t>ren</a:t>
            </a:r>
            <a:r>
              <a:rPr lang="en-US" sz="2000" b="1" dirty="0" smtClean="0"/>
              <a:t>)’s  grades</a:t>
            </a:r>
            <a:endParaRPr lang="en-US" sz="20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Hand writing on post-it note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775785" y="600225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0418" y="806511"/>
            <a:ext cx="6641900" cy="1124345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159" y="2121118"/>
            <a:ext cx="5472000" cy="4476629"/>
          </a:xfrm>
        </p:spPr>
        <p:txBody>
          <a:bodyPr/>
          <a:lstStyle/>
          <a:p>
            <a:r>
              <a:rPr lang="en-US" b="1" dirty="0" smtClean="0"/>
              <a:t>Principal Report &amp; School Updates</a:t>
            </a:r>
          </a:p>
          <a:p>
            <a:r>
              <a:rPr lang="en-US" b="1" dirty="0" smtClean="0"/>
              <a:t>Treasurer Report </a:t>
            </a:r>
          </a:p>
          <a:p>
            <a:r>
              <a:rPr lang="en-US" b="1" dirty="0" smtClean="0"/>
              <a:t>Information for the School Council Members</a:t>
            </a:r>
          </a:p>
          <a:p>
            <a:r>
              <a:rPr lang="en-US" b="1" dirty="0" smtClean="0"/>
              <a:t>Fundraising</a:t>
            </a:r>
          </a:p>
          <a:p>
            <a:r>
              <a:rPr lang="en-US" b="1" dirty="0" smtClean="0"/>
              <a:t>Ideas for Events &amp; Special Requests &amp; Inquiries </a:t>
            </a:r>
          </a:p>
          <a:p>
            <a:pPr marL="533400" lvl="2">
              <a:spcBef>
                <a:spcPts val="1000"/>
              </a:spcBef>
            </a:pPr>
            <a:r>
              <a:rPr lang="en-US" b="1" dirty="0" smtClean="0"/>
              <a:t>PRO </a:t>
            </a:r>
            <a:r>
              <a:rPr lang="en-US" b="1" dirty="0"/>
              <a:t>Grant</a:t>
            </a:r>
          </a:p>
          <a:p>
            <a:r>
              <a:rPr lang="en-US" b="1" dirty="0" smtClean="0"/>
              <a:t>Special Events</a:t>
            </a:r>
          </a:p>
          <a:p>
            <a:pPr lvl="1"/>
            <a:r>
              <a:rPr lang="en-US" b="1" dirty="0" smtClean="0"/>
              <a:t>Holidays (Winter Season)</a:t>
            </a:r>
            <a:endParaRPr lang="en-US" b="1" dirty="0"/>
          </a:p>
          <a:p>
            <a:pPr lvl="1"/>
            <a:r>
              <a:rPr lang="en-US" b="1" dirty="0"/>
              <a:t>Graduation (grade 8)</a:t>
            </a:r>
          </a:p>
          <a:p>
            <a:pPr lvl="1"/>
            <a:r>
              <a:rPr lang="en-US" b="1" dirty="0"/>
              <a:t>Speakers</a:t>
            </a:r>
          </a:p>
          <a:p>
            <a:pPr lvl="1"/>
            <a:r>
              <a:rPr lang="en-US" b="1" dirty="0"/>
              <a:t>Virtual Activities</a:t>
            </a:r>
          </a:p>
          <a:p>
            <a:r>
              <a:rPr lang="en-US" b="1" dirty="0" smtClean="0"/>
              <a:t>Q &amp; A</a:t>
            </a:r>
          </a:p>
          <a:p>
            <a:r>
              <a:rPr lang="en-US" b="1" dirty="0" smtClean="0"/>
              <a:t>Next </a:t>
            </a:r>
            <a:r>
              <a:rPr lang="en-US" b="1" dirty="0" smtClean="0"/>
              <a:t>Meeting</a:t>
            </a:r>
            <a:endParaRPr lang="en-US" b="1" dirty="0" smtClean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9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Desk with computer, phone, books, etc.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Principal Report &amp; School Updates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78402B-CA7D-4F5B-B3FA-ED74AB3CF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>
              <a:spcBef>
                <a:spcPts val="0"/>
              </a:spcBef>
            </a:pPr>
            <a:r>
              <a:rPr lang="en-US" b="1" dirty="0" smtClean="0"/>
              <a:t>Staff Changes, administrative stuff (</a:t>
            </a:r>
            <a:r>
              <a:rPr lang="en-US" b="1" dirty="0"/>
              <a:t>buses, safety procedures, etc.), Progress Reports Cards (November),</a:t>
            </a:r>
          </a:p>
          <a:p>
            <a:pPr lvl="0" algn="l">
              <a:spcBef>
                <a:spcPts val="0"/>
              </a:spcBef>
            </a:pPr>
            <a:r>
              <a:rPr lang="en-US" b="1" dirty="0"/>
              <a:t>PA Days/Holiday Schedule, Special Events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67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Woman on laptop smiling">
            <a:extLst>
              <a:ext uri="{FF2B5EF4-FFF2-40B4-BE49-F238E27FC236}">
                <a16:creationId xmlns:a16="http://schemas.microsoft.com/office/drawing/2014/main" id="{35E3CE9E-B03C-CB4B-A83A-D3265C7A05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00" y="2156226"/>
            <a:ext cx="4903599" cy="1958400"/>
          </a:xfrm>
        </p:spPr>
        <p:txBody>
          <a:bodyPr/>
          <a:lstStyle/>
          <a:p>
            <a:r>
              <a:rPr lang="en-US" dirty="0" smtClean="0"/>
              <a:t>Treasurer Report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72F17A-D965-40B9-8ABB-C634072DB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4110760"/>
            <a:ext cx="4902200" cy="110056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Renata Solomon </a:t>
            </a:r>
            <a:r>
              <a:rPr lang="en-US" dirty="0" err="1" smtClean="0"/>
              <a:t>Lipovitch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Rose </a:t>
            </a:r>
            <a:r>
              <a:rPr lang="en-US" dirty="0" err="1" smtClean="0"/>
              <a:t>Apa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695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Desk with computer, phone, books, etc.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5700" y="2089484"/>
            <a:ext cx="5956300" cy="2700997"/>
          </a:xfrm>
        </p:spPr>
        <p:txBody>
          <a:bodyPr/>
          <a:lstStyle/>
          <a:p>
            <a:r>
              <a:rPr lang="en-US" dirty="0"/>
              <a:t>Information for the School Council Members:</a:t>
            </a:r>
            <a:br>
              <a:rPr lang="en-US" dirty="0"/>
            </a:b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78402B-CA7D-4F5B-B3FA-ED74AB3CF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00" y="4810042"/>
            <a:ext cx="5956300" cy="1100565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 smtClean="0"/>
              <a:t>Resources on the YRDSB website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 smtClean="0"/>
              <a:t>Safety Protocols </a:t>
            </a:r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57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919184"/>
            <a:ext cx="11340000" cy="432000"/>
          </a:xfrm>
        </p:spPr>
        <p:txBody>
          <a:bodyPr/>
          <a:lstStyle/>
          <a:p>
            <a:r>
              <a:rPr lang="en-US" sz="4000" dirty="0" smtClean="0"/>
              <a:t>Information for the School Members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442934"/>
            <a:ext cx="5472000" cy="360000"/>
          </a:xfrm>
        </p:spPr>
        <p:txBody>
          <a:bodyPr/>
          <a:lstStyle/>
          <a:p>
            <a:r>
              <a:rPr lang="en-US" dirty="0"/>
              <a:t>Agenda &amp; Minutes: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950768"/>
            <a:ext cx="5472000" cy="1579029"/>
          </a:xfrm>
        </p:spPr>
        <p:txBody>
          <a:bodyPr/>
          <a:lstStyle/>
          <a:p>
            <a:r>
              <a:rPr lang="en-US" b="1" u="sng" dirty="0" smtClean="0"/>
              <a:t>Agenda</a:t>
            </a:r>
            <a:r>
              <a:rPr lang="en-US" dirty="0" smtClean="0"/>
              <a:t> – prior to the meeting (feel free to add any subjects &amp; submit any questions, requests, or inquiries)</a:t>
            </a:r>
          </a:p>
          <a:p>
            <a:r>
              <a:rPr lang="en-US" b="1" u="sng" dirty="0" smtClean="0"/>
              <a:t>Minutes</a:t>
            </a:r>
            <a:r>
              <a:rPr lang="en-US" dirty="0" smtClean="0"/>
              <a:t> – after meeting (any suggestions are welcome at any time &amp; subcommittees)  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37D1CA-B91A-410E-A968-D017BBE99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443459"/>
            <a:ext cx="5472000" cy="358775"/>
          </a:xfrm>
        </p:spPr>
        <p:txBody>
          <a:bodyPr/>
          <a:lstStyle/>
          <a:p>
            <a:r>
              <a:rPr lang="en-US" dirty="0" smtClean="0"/>
              <a:t>YRDSB Website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A87885-D672-4CF9-A78D-CFE98385B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82059" y="2950768"/>
            <a:ext cx="5789942" cy="7077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www.yrdsb.ca/schools/louishonorefrechette.ps/SchoolCouncil/Pages/Documents-and-Information.aspx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 txBox="1">
            <a:spLocks/>
          </p:cNvSpPr>
          <p:nvPr/>
        </p:nvSpPr>
        <p:spPr>
          <a:xfrm>
            <a:off x="522057" y="4392657"/>
            <a:ext cx="5472000" cy="13047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001" y="4497631"/>
            <a:ext cx="5472000" cy="360000"/>
          </a:xfrm>
        </p:spPr>
        <p:txBody>
          <a:bodyPr/>
          <a:lstStyle/>
          <a:p>
            <a:r>
              <a:rPr lang="en-US" dirty="0" smtClean="0"/>
              <a:t>Safety Protocols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 txBox="1">
            <a:spLocks/>
          </p:cNvSpPr>
          <p:nvPr/>
        </p:nvSpPr>
        <p:spPr>
          <a:xfrm>
            <a:off x="432000" y="4973299"/>
            <a:ext cx="5472000" cy="15790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YRDSB Website</a:t>
            </a:r>
          </a:p>
          <a:p>
            <a:r>
              <a:rPr lang="en-US" b="1" dirty="0" smtClean="0"/>
              <a:t>Weekly emails from Principal</a:t>
            </a:r>
          </a:p>
          <a:p>
            <a:r>
              <a:rPr lang="en-US" b="1" dirty="0" smtClean="0"/>
              <a:t>Emails from YRDSB</a:t>
            </a:r>
          </a:p>
          <a:p>
            <a:r>
              <a:rPr lang="en-US" b="1" dirty="0" smtClean="0"/>
              <a:t>School Updates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4176" t="14471" r="15329" b="31682"/>
          <a:stretch/>
        </p:blipFill>
        <p:spPr>
          <a:xfrm>
            <a:off x="5707871" y="3667979"/>
            <a:ext cx="6224260" cy="267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37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Woman on laptop smiling">
            <a:extLst>
              <a:ext uri="{FF2B5EF4-FFF2-40B4-BE49-F238E27FC236}">
                <a16:creationId xmlns:a16="http://schemas.microsoft.com/office/drawing/2014/main" id="{35E3CE9E-B03C-CB4B-A83A-D3265C7A05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34256"/>
            <a:ext cx="4903599" cy="1958400"/>
          </a:xfrm>
        </p:spPr>
        <p:txBody>
          <a:bodyPr/>
          <a:lstStyle/>
          <a:p>
            <a:r>
              <a:rPr lang="en-US" dirty="0" smtClean="0"/>
              <a:t>Fundraising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05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919184"/>
            <a:ext cx="11340000" cy="432000"/>
          </a:xfrm>
        </p:spPr>
        <p:txBody>
          <a:bodyPr/>
          <a:lstStyle/>
          <a:p>
            <a:r>
              <a:rPr lang="en-US" sz="4000" dirty="0" smtClean="0"/>
              <a:t>Fundraising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442934"/>
            <a:ext cx="5472000" cy="360000"/>
          </a:xfrm>
        </p:spPr>
        <p:txBody>
          <a:bodyPr/>
          <a:lstStyle/>
          <a:p>
            <a:r>
              <a:rPr lang="en-US" dirty="0" smtClean="0"/>
              <a:t>Last Year Fundraising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950768"/>
            <a:ext cx="5472000" cy="717211"/>
          </a:xfrm>
        </p:spPr>
        <p:txBody>
          <a:bodyPr/>
          <a:lstStyle/>
          <a:p>
            <a:r>
              <a:rPr lang="en-US" dirty="0" smtClean="0"/>
              <a:t>Technology for the school, gym, library, etc.</a:t>
            </a:r>
          </a:p>
          <a:p>
            <a:r>
              <a:rPr lang="en-US" dirty="0" smtClean="0"/>
              <a:t>Used to do lunches (pizza)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37D1CA-B91A-410E-A968-D017BBE99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443459"/>
            <a:ext cx="5472000" cy="358775"/>
          </a:xfrm>
        </p:spPr>
        <p:txBody>
          <a:bodyPr/>
          <a:lstStyle/>
          <a:p>
            <a:r>
              <a:rPr lang="en-US" dirty="0" smtClean="0"/>
              <a:t>Fundraising Goals &amp; Plan for 2021-2022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A87885-D672-4CF9-A78D-CFE98385B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82059" y="2950768"/>
            <a:ext cx="5789942" cy="707700"/>
          </a:xfrm>
        </p:spPr>
        <p:txBody>
          <a:bodyPr/>
          <a:lstStyle/>
          <a:p>
            <a:r>
              <a:rPr lang="en-US" dirty="0" smtClean="0"/>
              <a:t>Please share ideas (brainstorming)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 txBox="1">
            <a:spLocks/>
          </p:cNvSpPr>
          <p:nvPr/>
        </p:nvSpPr>
        <p:spPr>
          <a:xfrm>
            <a:off x="522057" y="4392657"/>
            <a:ext cx="5472000" cy="13047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001" y="3916650"/>
            <a:ext cx="5472000" cy="360000"/>
          </a:xfrm>
        </p:spPr>
        <p:txBody>
          <a:bodyPr/>
          <a:lstStyle/>
          <a:p>
            <a:r>
              <a:rPr lang="en-US" dirty="0" smtClean="0"/>
              <a:t>Current Fundraising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 txBox="1">
            <a:spLocks/>
          </p:cNvSpPr>
          <p:nvPr/>
        </p:nvSpPr>
        <p:spPr>
          <a:xfrm>
            <a:off x="432000" y="4392657"/>
            <a:ext cx="5472000" cy="15790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Bottles</a:t>
            </a:r>
          </a:p>
          <a:p>
            <a:r>
              <a:rPr lang="en-US" dirty="0" smtClean="0"/>
              <a:t>LHF Clothes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47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Desk with computer, phone, books, etc.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5700" y="2089484"/>
            <a:ext cx="5956300" cy="2700997"/>
          </a:xfrm>
        </p:spPr>
        <p:txBody>
          <a:bodyPr/>
          <a:lstStyle/>
          <a:p>
            <a:pPr algn="l"/>
            <a:r>
              <a:rPr lang="en-US" dirty="0" smtClean="0"/>
              <a:t>Ideas for Events &amp; Special Requests and Inquiries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78402B-CA7D-4F5B-B3FA-ED74AB3CF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00" y="4810042"/>
            <a:ext cx="5956300" cy="1100565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 smtClean="0"/>
              <a:t>Do we need a survey for all parents?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 smtClean="0"/>
              <a:t>PRO Grant</a:t>
            </a:r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13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67129-D582-495A-8F4B-6B907589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Grant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4AFD2-303D-4B48-AA3E-C96B74D8127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0" y="1008000"/>
            <a:ext cx="11339513" cy="5575680"/>
          </a:xfrm>
        </p:spPr>
        <p:txBody>
          <a:bodyPr/>
          <a:lstStyle/>
          <a:p>
            <a:r>
              <a:rPr lang="en-US" b="1" dirty="0"/>
              <a:t>https://www2.yrdsb.ca/schools-programs/school-councils/parents-reaching-out-pro-grants-school-councils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The </a:t>
            </a:r>
            <a:r>
              <a:rPr lang="en-US" b="1" dirty="0"/>
              <a:t>Parent Reaching Out (PRO) Grants </a:t>
            </a:r>
            <a:r>
              <a:rPr lang="en-US" dirty="0"/>
              <a:t>program provides funding </a:t>
            </a:r>
            <a:r>
              <a:rPr lang="en-US" dirty="0" smtClean="0"/>
              <a:t>($800) to </a:t>
            </a:r>
            <a:r>
              <a:rPr lang="en-US" dirty="0"/>
              <a:t>district school boards and school authorities to lead projects with a focus on the identification and removal of barriers that prevent parents and families from participating and engaging fully in their children's learning.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schools can improve in at least one of the following </a:t>
            </a:r>
            <a:r>
              <a:rPr lang="en-US" dirty="0" smtClean="0"/>
              <a:t>areas: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Addressing </a:t>
            </a:r>
            <a:r>
              <a:rPr lang="en-US" b="1" dirty="0"/>
              <a:t>social inclusion and racism specifically anti-Asian, anti-Black, and anti-Indigenous racism and other prejudices toward racialized and marginalized groups </a:t>
            </a:r>
            <a:endParaRPr lang="en-US" dirty="0" smtClean="0"/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Creating </a:t>
            </a:r>
            <a:r>
              <a:rPr lang="en-US" dirty="0"/>
              <a:t>a safe and welcoming environment </a:t>
            </a:r>
            <a:endParaRPr lang="en-US" dirty="0" smtClean="0"/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Demonstrating </a:t>
            </a:r>
            <a:r>
              <a:rPr lang="en-US" dirty="0"/>
              <a:t>respect for parents as valued partners within the education system regarding decisions about their child’s education </a:t>
            </a:r>
            <a:endParaRPr lang="en-US" dirty="0" smtClean="0"/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Enhancing </a:t>
            </a:r>
            <a:r>
              <a:rPr lang="en-US" dirty="0"/>
              <a:t>communication with teachers </a:t>
            </a:r>
            <a:endParaRPr lang="en-US" dirty="0" smtClean="0"/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Informing </a:t>
            </a:r>
            <a:r>
              <a:rPr lang="en-US" dirty="0"/>
              <a:t>parents about the expectations of the Ontario Curriculum and supporting resources.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Outputs: </a:t>
            </a:r>
            <a:r>
              <a:rPr lang="en-US" dirty="0"/>
              <a:t>Projects identify and address local barriers to parent engagement are implemented through a variety of means which may include but are not limited </a:t>
            </a:r>
            <a:r>
              <a:rPr lang="en-US" dirty="0" smtClean="0"/>
              <a:t>to: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/>
              <a:t>Parent resources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/>
              <a:t>Parent engagement sessions 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/>
              <a:t>Parent information sessions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/>
              <a:t>Projects will reflect the diversity of our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Application deadline for submission is </a:t>
            </a:r>
            <a:r>
              <a:rPr lang="en-US" b="1" dirty="0"/>
              <a:t>Tuesday, December 14, 2021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79698-AB4C-493D-BF95-F5781FDF2AC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421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Woman on laptop smiling">
            <a:extLst>
              <a:ext uri="{FF2B5EF4-FFF2-40B4-BE49-F238E27FC236}">
                <a16:creationId xmlns:a16="http://schemas.microsoft.com/office/drawing/2014/main" id="{35E3CE9E-B03C-CB4B-A83A-D3265C7A05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34256"/>
            <a:ext cx="4903599" cy="1958400"/>
          </a:xfrm>
        </p:spPr>
        <p:txBody>
          <a:bodyPr/>
          <a:lstStyle/>
          <a:p>
            <a:r>
              <a:rPr lang="en-US" dirty="0" smtClean="0"/>
              <a:t>Special Events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9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919184"/>
            <a:ext cx="11340000" cy="432000"/>
          </a:xfrm>
        </p:spPr>
        <p:txBody>
          <a:bodyPr/>
          <a:lstStyle/>
          <a:p>
            <a:r>
              <a:rPr lang="en-US" sz="4000" dirty="0" smtClean="0"/>
              <a:t>Special Events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442934"/>
            <a:ext cx="5472000" cy="360000"/>
          </a:xfrm>
        </p:spPr>
        <p:txBody>
          <a:bodyPr/>
          <a:lstStyle/>
          <a:p>
            <a:r>
              <a:rPr lang="en-US" dirty="0" smtClean="0"/>
              <a:t>Holidays – Winter Season (ideas)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950767"/>
            <a:ext cx="5472000" cy="132004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Fairs </a:t>
            </a:r>
            <a:r>
              <a:rPr lang="en-US" dirty="0" smtClean="0"/>
              <a:t>&amp; poems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Art &amp; Craft (workshop cookie)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Fundraising (??)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Subcommittee</a:t>
            </a:r>
          </a:p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37D1CA-B91A-410E-A968-D017BBE99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443459"/>
            <a:ext cx="5472000" cy="358775"/>
          </a:xfrm>
        </p:spPr>
        <p:txBody>
          <a:bodyPr/>
          <a:lstStyle/>
          <a:p>
            <a:r>
              <a:rPr lang="en-US" dirty="0" smtClean="0"/>
              <a:t>Other Events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A87885-D672-4CF9-A78D-CFE98385B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82059" y="2950768"/>
            <a:ext cx="5789942" cy="7077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Guest speakers (PRO Grant)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Virtual Activities (yoga class, magic show, etc.)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 txBox="1">
            <a:spLocks/>
          </p:cNvSpPr>
          <p:nvPr/>
        </p:nvSpPr>
        <p:spPr>
          <a:xfrm>
            <a:off x="443999" y="4721082"/>
            <a:ext cx="5472000" cy="13047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000" y="4490301"/>
            <a:ext cx="5472000" cy="360000"/>
          </a:xfrm>
        </p:spPr>
        <p:txBody>
          <a:bodyPr/>
          <a:lstStyle/>
          <a:p>
            <a:r>
              <a:rPr lang="en-US" dirty="0" smtClean="0"/>
              <a:t>Graduation (grade 8)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 txBox="1">
            <a:spLocks/>
          </p:cNvSpPr>
          <p:nvPr/>
        </p:nvSpPr>
        <p:spPr>
          <a:xfrm>
            <a:off x="443999" y="4850301"/>
            <a:ext cx="5472000" cy="15790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 smtClean="0"/>
              <a:t>Last year: drive-thru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Requirements haven’t been issued yet for this year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Subcommittee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Photos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090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conference room">
            <a:extLst>
              <a:ext uri="{FF2B5EF4-FFF2-40B4-BE49-F238E27FC236}">
                <a16:creationId xmlns:a16="http://schemas.microsoft.com/office/drawing/2014/main" id="{8F5AE0D5-C196-A947-8AFE-449A48B2615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" b="45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6E961-B76E-423F-995E-11B31E921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1809" y="5205046"/>
            <a:ext cx="4318191" cy="720253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pPr algn="l"/>
            <a:r>
              <a:rPr lang="en-US" b="1" dirty="0" smtClean="0"/>
              <a:t>Questions &amp; Answers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C5462610-1D7E-437B-B516-F30D9A789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image</a:t>
            </a:r>
          </a:p>
        </p:txBody>
      </p:sp>
    </p:spTree>
    <p:extLst>
      <p:ext uri="{BB962C8B-B14F-4D97-AF65-F5344CB8AC3E}">
        <p14:creationId xmlns:p14="http://schemas.microsoft.com/office/powerpoint/2010/main" val="665219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31" descr="hand clapping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5871" y="3957705"/>
            <a:ext cx="3082671" cy="349016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r>
              <a:rPr lang="en-US" dirty="0" smtClean="0"/>
              <a:t>Yana Peregudina</a:t>
            </a:r>
            <a:endParaRPr lang="en-US" dirty="0"/>
          </a:p>
        </p:txBody>
      </p:sp>
      <p:pic>
        <p:nvPicPr>
          <p:cNvPr id="8" name="Graphic 7" descr="User" title="Icon - Presenter Name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485495" y="4006655"/>
            <a:ext cx="218900" cy="2189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85871" y="4306722"/>
            <a:ext cx="3082671" cy="267281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r>
              <a:rPr lang="en-US" dirty="0" smtClean="0"/>
              <a:t>+16479287447</a:t>
            </a:r>
            <a:endParaRPr lang="en-US" dirty="0"/>
          </a:p>
        </p:txBody>
      </p:sp>
      <p:pic>
        <p:nvPicPr>
          <p:cNvPr id="10" name="Graphic 9" descr="Smart Phone" title="Icon - Presenter Phone Numbe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85495" y="4355103"/>
            <a:ext cx="218900" cy="2189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5871" y="4571330"/>
            <a:ext cx="3082671" cy="349017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r>
              <a:rPr lang="en-US" dirty="0" smtClean="0"/>
              <a:t>Peregudina.yana@gmail.com</a:t>
            </a:r>
            <a:endParaRPr lang="en-US" dirty="0"/>
          </a:p>
        </p:txBody>
      </p:sp>
      <p:pic>
        <p:nvPicPr>
          <p:cNvPr id="9" name="Graphic 8" descr="Envelope" title="Icon Presenter Email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485495" y="4647279"/>
            <a:ext cx="218900" cy="21890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3" name="Title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 txBox="1">
            <a:spLocks/>
          </p:cNvSpPr>
          <p:nvPr/>
        </p:nvSpPr>
        <p:spPr>
          <a:xfrm>
            <a:off x="481535" y="981277"/>
            <a:ext cx="7003011" cy="21980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60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Next Meeting</a:t>
            </a:r>
            <a:r>
              <a:rPr lang="en-US" smtClean="0"/>
              <a:t>: </a:t>
            </a:r>
            <a:r>
              <a:rPr lang="en-US" smtClean="0"/>
              <a:t>January,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16411250_Bright business presentation_AAS_v3" id="{57D58BC9-3F05-45D4-81CD-7BA898B4CAAD}" vid="{0F92AA19-00D6-4C71-B13F-219D7994A0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0A2F9B40E158CD4DB28D2195D88729C4" ma:contentTypeVersion="2" ma:contentTypeDescription="" ma:contentTypeScope="" ma:versionID="e6767185a349bdd61c109c0347e8f6e7">
  <xsd:schema xmlns:xsd="http://www.w3.org/2001/XMLSchema" xmlns:xs="http://www.w3.org/2001/XMLSchema" xmlns:p="http://schemas.microsoft.com/office/2006/metadata/properties" xmlns:ns2="8d510113-6afe-4326-b1f4-7f9b6a02ceb2" targetNamespace="http://schemas.microsoft.com/office/2006/metadata/properties" ma:root="true" ma:fieldsID="01cc16cd7aaf765ad57df58868f1f17f" ns2:_="">
    <xsd:import namespace="8d510113-6afe-4326-b1f4-7f9b6a02ceb2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10113-6afe-4326-b1f4-7f9b6a02ceb2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Description xmlns="8d510113-6afe-4326-b1f4-7f9b6a02ceb2" xsi:nil="true"/>
    <WWW_x0020_Content xmlns="8d510113-6afe-4326-b1f4-7f9b6a02ceb2">No</WWW_x0020_Content>
    <Document_x0020_Author_x0028_s_x0029_ xmlns="8d510113-6afe-4326-b1f4-7f9b6a02ceb2" xsi:nil="true"/>
    <Document_x0020_Owner xmlns="8d510113-6afe-4326-b1f4-7f9b6a02ceb2">Teresa Pupo</Document_x0020_Own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3A0F32-472B-4D35-92DE-FFD8AA201FCD}"/>
</file>

<file path=customXml/itemProps2.xml><?xml version="1.0" encoding="utf-8"?>
<ds:datastoreItem xmlns:ds="http://schemas.openxmlformats.org/officeDocument/2006/customXml" ds:itemID="{BF90D0D0-7C1D-47FF-A2F0-9937AA567A3D}"/>
</file>

<file path=customXml/itemProps3.xml><?xml version="1.0" encoding="utf-8"?>
<ds:datastoreItem xmlns:ds="http://schemas.openxmlformats.org/officeDocument/2006/customXml" ds:itemID="{B8E15EA0-2F38-456B-B156-038699A5D17F}"/>
</file>

<file path=docProps/app.xml><?xml version="1.0" encoding="utf-8"?>
<Properties xmlns="http://schemas.openxmlformats.org/officeDocument/2006/extended-properties" xmlns:vt="http://schemas.openxmlformats.org/officeDocument/2006/docPropsVTypes">
  <Template>Bright business presentation</Template>
  <TotalTime>0</TotalTime>
  <Words>357</Words>
  <Application>Microsoft Office PowerPoint</Application>
  <PresentationFormat>Widescreen</PresentationFormat>
  <Paragraphs>106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Candara</vt:lpstr>
      <vt:lpstr>Corbel</vt:lpstr>
      <vt:lpstr>Times New Roman</vt:lpstr>
      <vt:lpstr>Office Theme</vt:lpstr>
      <vt:lpstr>LHF Council Meeting</vt:lpstr>
      <vt:lpstr>Welcome Parents &amp;  Introduction</vt:lpstr>
      <vt:lpstr>Agenda</vt:lpstr>
      <vt:lpstr>Principal Report &amp; School Updates</vt:lpstr>
      <vt:lpstr>Treasurer Report</vt:lpstr>
      <vt:lpstr>Information for the School Council Members: </vt:lpstr>
      <vt:lpstr>Information for the School Members</vt:lpstr>
      <vt:lpstr>Fundraising</vt:lpstr>
      <vt:lpstr>Fundraising</vt:lpstr>
      <vt:lpstr>Ideas for Events &amp; Special Requests and Inquiries</vt:lpstr>
      <vt:lpstr>PRO Grant</vt:lpstr>
      <vt:lpstr>Special Events</vt:lpstr>
      <vt:lpstr>Special Events</vt:lpstr>
      <vt:lpstr>Large image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LHF Council Meeting Supporting Slides Nov 22 2021</dc:title>
  <dc:creator/>
  <cp:keywords>LHF Council Meeting Supporting Slides Nov 22 2021</cp:keywords>
  <cp:lastModifiedBy/>
  <cp:revision>1</cp:revision>
  <dcterms:created xsi:type="dcterms:W3CDTF">2021-11-21T23:07:24Z</dcterms:created>
  <dcterms:modified xsi:type="dcterms:W3CDTF">2021-11-24T05:21:25Z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0x010100EA4BA40101B6AA4DB2B44F01F8A02F5E000A2F9B40E158CD4DB28D2195D88729C4</vt:lpwstr>
  </property>
</Properties>
</file>